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7EFD38-E31F-4ED4-ACB8-EE24C1573F99}" type="datetimeFigureOut">
              <a:rPr lang="en-US" smtClean="0"/>
              <a:pPr/>
              <a:t>14-Jun-16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69CEF7-6653-48E0-AE4E-0397F0F8F8D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769CEF7-6653-48E0-AE4E-0397F0F8F8D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0DA9FE-AA9B-48C9-B930-E9867599957B}" type="datetimeFigureOut">
              <a:rPr lang="en-US" smtClean="0"/>
              <a:pPr/>
              <a:t>14-Jun-16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0DA9FE-AA9B-48C9-B930-E9867599957B}" type="datetimeFigureOut">
              <a:rPr lang="en-US" smtClean="0"/>
              <a:pPr/>
              <a:t>14-Jun-16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0DA9FE-AA9B-48C9-B930-E9867599957B}" type="datetimeFigureOut">
              <a:rPr lang="en-US" smtClean="0"/>
              <a:pPr/>
              <a:t>14-Jun-16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0DA9FE-AA9B-48C9-B930-E9867599957B}" type="datetimeFigureOut">
              <a:rPr lang="en-US" smtClean="0"/>
              <a:pPr/>
              <a:t>14-Jun-16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0DA9FE-AA9B-48C9-B930-E9867599957B}" type="datetimeFigureOut">
              <a:rPr lang="en-US" smtClean="0"/>
              <a:pPr/>
              <a:t>14-Jun-16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0DA9FE-AA9B-48C9-B930-E9867599957B}" type="datetimeFigureOut">
              <a:rPr lang="en-US" smtClean="0"/>
              <a:pPr/>
              <a:t>14-Jun-16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0DA9FE-AA9B-48C9-B930-E9867599957B}" type="datetimeFigureOut">
              <a:rPr lang="en-US" smtClean="0"/>
              <a:pPr/>
              <a:t>14-Jun-16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0DA9FE-AA9B-48C9-B930-E9867599957B}" type="datetimeFigureOut">
              <a:rPr lang="en-US" smtClean="0"/>
              <a:pPr/>
              <a:t>14-Jun-16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0DA9FE-AA9B-48C9-B930-E9867599957B}" type="datetimeFigureOut">
              <a:rPr lang="en-US" smtClean="0"/>
              <a:pPr/>
              <a:t>14-Jun-16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0DA9FE-AA9B-48C9-B930-E9867599957B}" type="datetimeFigureOut">
              <a:rPr lang="en-US" smtClean="0"/>
              <a:pPr/>
              <a:t>14-Jun-16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0DA9FE-AA9B-48C9-B930-E9867599957B}" type="datetimeFigureOut">
              <a:rPr lang="en-US" smtClean="0"/>
              <a:pPr/>
              <a:t>14-Jun-16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914CA0-2F2A-4D04-A71C-E844235B72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0DA9FE-AA9B-48C9-B930-E9867599957B}" type="datetimeFigureOut">
              <a:rPr lang="en-US" smtClean="0"/>
              <a:pPr/>
              <a:t>14-Jun-16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914CA0-2F2A-4D04-A71C-E844235B72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14400"/>
          </a:xfrm>
        </p:spPr>
        <p:txBody>
          <a:bodyPr>
            <a:noAutofit/>
          </a:bodyPr>
          <a:lstStyle/>
          <a:p>
            <a:r>
              <a:rPr lang="en-US" sz="3200" b="1" dirty="0" smtClean="0"/>
              <a:t>PRESENTATION ON ECR&amp;E</a:t>
            </a:r>
            <a:br>
              <a:rPr lang="en-US" sz="3200" b="1" dirty="0" smtClean="0"/>
            </a:br>
            <a:endParaRPr lang="en-US" sz="3200" b="1" dirty="0"/>
          </a:p>
        </p:txBody>
      </p:sp>
      <p:sp>
        <p:nvSpPr>
          <p:cNvPr id="3" name="Subtitle 2"/>
          <p:cNvSpPr>
            <a:spLocks noGrp="1"/>
          </p:cNvSpPr>
          <p:nvPr>
            <p:ph type="subTitle" idx="1"/>
          </p:nvPr>
        </p:nvSpPr>
        <p:spPr>
          <a:xfrm>
            <a:off x="228600" y="685800"/>
            <a:ext cx="8686800" cy="6172200"/>
          </a:xfrm>
        </p:spPr>
        <p:txBody>
          <a:bodyPr>
            <a:noAutofit/>
          </a:bodyPr>
          <a:lstStyle/>
          <a:p>
            <a:pPr algn="l">
              <a:buFont typeface="Wingdings" pitchFamily="2" charset="2"/>
              <a:buChar char="Ø"/>
            </a:pPr>
            <a:r>
              <a:rPr lang="en-US" sz="2800" dirty="0" smtClean="0">
                <a:solidFill>
                  <a:schemeClr val="tx1"/>
                </a:solidFill>
              </a:rPr>
              <a:t>The Essential Commodities Regulation and Enforcement Division is mandated with administration of the Essential Commodities Act 1955 and the Prevention of Black Marketing and Maintenance of Supply of Essential Commodities  Act, 1980.</a:t>
            </a:r>
          </a:p>
          <a:p>
            <a:pPr algn="l">
              <a:buFont typeface="Wingdings" pitchFamily="2" charset="2"/>
              <a:buChar char="Ø"/>
            </a:pPr>
            <a:r>
              <a:rPr lang="en-US" sz="2800" dirty="0" smtClean="0">
                <a:solidFill>
                  <a:schemeClr val="tx1"/>
                </a:solidFill>
              </a:rPr>
              <a:t>  The EC Act is enacted under entry 33 of the Concurrent list .  Entry 33, has overriding effect on the corresponding entries in the Union List and State List.</a:t>
            </a:r>
          </a:p>
          <a:p>
            <a:pPr algn="l">
              <a:buFont typeface="Wingdings" pitchFamily="2" charset="2"/>
              <a:buChar char="Ø"/>
            </a:pPr>
            <a:r>
              <a:rPr lang="en-US" sz="2800" dirty="0" smtClean="0">
                <a:solidFill>
                  <a:schemeClr val="tx1"/>
                </a:solidFill>
              </a:rPr>
              <a:t>  The Objective of the Acts is that the Central Government should ensure adequate availability of the essential commodities at fair prices.</a:t>
            </a:r>
          </a:p>
          <a:p>
            <a:pPr algn="l">
              <a:buFont typeface="Wingdings" pitchFamily="2" charset="2"/>
              <a:buChar char="Ø"/>
            </a:pPr>
            <a:r>
              <a:rPr lang="en-US" sz="2800" dirty="0" smtClean="0">
                <a:solidFill>
                  <a:schemeClr val="tx1"/>
                </a:solidFill>
              </a:rPr>
              <a:t> There are 7 essential commodities scheduled in the </a:t>
            </a:r>
            <a:r>
              <a:rPr lang="en-US" sz="2800" dirty="0" err="1" smtClean="0">
                <a:solidFill>
                  <a:schemeClr val="tx1"/>
                </a:solidFill>
              </a:rPr>
              <a:t>Ec</a:t>
            </a:r>
            <a:r>
              <a:rPr lang="en-US" sz="2800" dirty="0" smtClean="0">
                <a:solidFill>
                  <a:schemeClr val="tx1"/>
                </a:solidFill>
              </a:rPr>
              <a:t> Act.  </a:t>
            </a:r>
            <a:endParaRPr lang="en-US"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200" b="1" dirty="0" smtClean="0"/>
              <a:t>BASIC FEATURES OF THE PBMMSEC ACT</a:t>
            </a:r>
            <a:endParaRPr lang="en-US" sz="3200" b="1" dirty="0"/>
          </a:p>
        </p:txBody>
      </p:sp>
      <p:sp>
        <p:nvSpPr>
          <p:cNvPr id="3" name="Content Placeholder 2"/>
          <p:cNvSpPr>
            <a:spLocks noGrp="1"/>
          </p:cNvSpPr>
          <p:nvPr>
            <p:ph idx="1"/>
          </p:nvPr>
        </p:nvSpPr>
        <p:spPr>
          <a:xfrm>
            <a:off x="0" y="762000"/>
            <a:ext cx="9144000" cy="6096000"/>
          </a:xfrm>
        </p:spPr>
        <p:txBody>
          <a:bodyPr>
            <a:normAutofit lnSpcReduction="10000"/>
          </a:bodyPr>
          <a:lstStyle/>
          <a:p>
            <a:r>
              <a:rPr lang="en-US" sz="2800" dirty="0" smtClean="0"/>
              <a:t>The Act empowered Central and State Governments Secretaries/Joint Secretaries-is specifically empowered to issue detention orders.</a:t>
            </a:r>
          </a:p>
          <a:p>
            <a:r>
              <a:rPr lang="en-US" sz="2800" dirty="0" smtClean="0"/>
              <a:t>Any District Magistrate or Commissioner of Police may exercise the powers.</a:t>
            </a:r>
          </a:p>
          <a:p>
            <a:r>
              <a:rPr lang="en-US" sz="2800" dirty="0" smtClean="0"/>
              <a:t>The State to approve the detention order within 12 days of its issue, other it becomes invalid.</a:t>
            </a:r>
          </a:p>
          <a:p>
            <a:r>
              <a:rPr lang="en-US" sz="2800" dirty="0" smtClean="0"/>
              <a:t>Within  7 days of its order the State Government to report the facts of the case to Central Government.</a:t>
            </a:r>
          </a:p>
          <a:p>
            <a:r>
              <a:rPr lang="en-US" sz="2800" dirty="0" smtClean="0"/>
              <a:t>Grounds of detentions to be supplied to the person, State Government and Central Government.</a:t>
            </a:r>
          </a:p>
          <a:p>
            <a:r>
              <a:rPr lang="en-US" sz="2800" dirty="0" smtClean="0"/>
              <a:t>Within 3 weeks from the date detention, the facts with grounds, reports of the case and representation,  to be placed before the State Advisory Board. </a:t>
            </a:r>
          </a:p>
          <a:p>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a:bodyPr>
          <a:lstStyle/>
          <a:p>
            <a:pPr algn="l"/>
            <a:r>
              <a:rPr lang="en-US" sz="1800" b="1" dirty="0" smtClean="0"/>
              <a:t>PBMMSEC </a:t>
            </a:r>
            <a:r>
              <a:rPr lang="en-US" sz="1800" b="1" dirty="0" err="1" smtClean="0"/>
              <a:t>contd</a:t>
            </a:r>
            <a:r>
              <a:rPr lang="en-US" sz="1800" b="1" dirty="0" smtClean="0"/>
              <a:t>…./-</a:t>
            </a:r>
            <a:endParaRPr lang="en-US" sz="1800" b="1" dirty="0"/>
          </a:p>
        </p:txBody>
      </p:sp>
      <p:sp>
        <p:nvSpPr>
          <p:cNvPr id="3" name="Content Placeholder 2"/>
          <p:cNvSpPr>
            <a:spLocks noGrp="1"/>
          </p:cNvSpPr>
          <p:nvPr>
            <p:ph idx="1"/>
          </p:nvPr>
        </p:nvSpPr>
        <p:spPr>
          <a:xfrm>
            <a:off x="228600" y="685800"/>
            <a:ext cx="8610600" cy="6019800"/>
          </a:xfrm>
        </p:spPr>
        <p:txBody>
          <a:bodyPr>
            <a:normAutofit lnSpcReduction="10000"/>
          </a:bodyPr>
          <a:lstStyle/>
          <a:p>
            <a:pPr algn="just"/>
            <a:r>
              <a:rPr lang="en-US" sz="2800" dirty="0" smtClean="0"/>
              <a:t>The SAB to submit its report within 7 weeks, from the date of detention, to the appropriate Government.</a:t>
            </a:r>
          </a:p>
          <a:p>
            <a:pPr algn="just"/>
            <a:r>
              <a:rPr lang="en-US" sz="2800" dirty="0" smtClean="0"/>
              <a:t>Legal practitioner not allowed in the SAB.</a:t>
            </a:r>
          </a:p>
          <a:p>
            <a:pPr algn="just"/>
            <a:r>
              <a:rPr lang="en-US" sz="2800" dirty="0" smtClean="0"/>
              <a:t>If the SAB opines against the detention, the appropriate Government has to revoke the detention order and cause the person released forthwith.</a:t>
            </a:r>
          </a:p>
          <a:p>
            <a:pPr algn="just"/>
            <a:r>
              <a:rPr lang="en-US" sz="2800" dirty="0" smtClean="0"/>
              <a:t>Maximum period for which any person may be detained is 6 months from the date of detention.</a:t>
            </a:r>
          </a:p>
          <a:p>
            <a:pPr algn="just"/>
            <a:r>
              <a:rPr lang="en-US" sz="2800" dirty="0" smtClean="0"/>
              <a:t>The detention order may be revoked or modified at any earlier time.</a:t>
            </a:r>
          </a:p>
          <a:p>
            <a:pPr algn="just"/>
            <a:r>
              <a:rPr lang="en-US" sz="2800" dirty="0" smtClean="0"/>
              <a:t>At present maximum cases are coming from Tamil Nadu followed by Gujarat.   Tamil Nadu is having a separate Police Department namely CSCID under the Principal Secretary, D/o Coopn, Food and Consumer Protection.</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b="1" dirty="0" smtClean="0"/>
              <a:t>Actions taken by Central Govt.</a:t>
            </a:r>
            <a:endParaRPr lang="en-US" sz="3200" b="1" dirty="0"/>
          </a:p>
        </p:txBody>
      </p:sp>
      <p:sp>
        <p:nvSpPr>
          <p:cNvPr id="3" name="Content Placeholder 2"/>
          <p:cNvSpPr>
            <a:spLocks noGrp="1"/>
          </p:cNvSpPr>
          <p:nvPr>
            <p:ph idx="1"/>
          </p:nvPr>
        </p:nvSpPr>
        <p:spPr>
          <a:xfrm>
            <a:off x="0" y="838200"/>
            <a:ext cx="9144000" cy="6019800"/>
          </a:xfrm>
        </p:spPr>
        <p:txBody>
          <a:bodyPr/>
          <a:lstStyle/>
          <a:p>
            <a:r>
              <a:rPr lang="en-US" dirty="0" smtClean="0"/>
              <a:t>To empower the States to impose control measures on stocking, trade, prices of Pulses, Edible Oils and Edible oilseeds, the Central Order is valid up to 30.09.2016.</a:t>
            </a:r>
          </a:p>
          <a:p>
            <a:r>
              <a:rPr lang="en-US" dirty="0" smtClean="0"/>
              <a:t> To empower the States to impose control measures on stocking, trade, prices of Onions the Central Order is valid up to 02.07.2016.</a:t>
            </a:r>
          </a:p>
          <a:p>
            <a:r>
              <a:rPr lang="en-US" dirty="0" smtClean="0"/>
              <a:t>To empower the States to impose control measures on stocking, trade, prices of Sugar, the Central Order is valid up to 28.04.2017.</a:t>
            </a:r>
          </a:p>
          <a:p>
            <a:r>
              <a:rPr lang="en-US" smtClean="0"/>
              <a:t>A group of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Autofit/>
          </a:bodyPr>
          <a:lstStyle/>
          <a:p>
            <a:pPr algn="l"/>
            <a:r>
              <a:rPr lang="en-US" sz="1800" dirty="0" smtClean="0"/>
              <a:t>Contd../-</a:t>
            </a:r>
            <a:endParaRPr lang="en-US" sz="1800" dirty="0"/>
          </a:p>
        </p:txBody>
      </p:sp>
      <p:sp>
        <p:nvSpPr>
          <p:cNvPr id="3" name="Content Placeholder 2"/>
          <p:cNvSpPr>
            <a:spLocks noGrp="1"/>
          </p:cNvSpPr>
          <p:nvPr>
            <p:ph idx="1"/>
          </p:nvPr>
        </p:nvSpPr>
        <p:spPr>
          <a:xfrm>
            <a:off x="152400" y="533400"/>
            <a:ext cx="8763000" cy="6324600"/>
          </a:xfrm>
        </p:spPr>
        <p:txBody>
          <a:bodyPr>
            <a:normAutofit fontScale="85000" lnSpcReduction="10000"/>
          </a:bodyPr>
          <a:lstStyle/>
          <a:p>
            <a:r>
              <a:rPr lang="en-US" dirty="0" smtClean="0"/>
              <a:t>The 7 essential commodities are :- 1. Drugs, 2. Fertilisers( , 3. ‘Foodstuffs’  including edible oils and oilseeds,  hank yarn made wholly from cotton,  petroleum and petroleum products, raw jute and jute textiles and crop seeds including cotton seeds.  </a:t>
            </a:r>
          </a:p>
          <a:p>
            <a:pPr algn="just"/>
            <a:r>
              <a:rPr lang="en-US" dirty="0" smtClean="0"/>
              <a:t>As per Section 3, The Central Government can regulate, by way of orders, production or manufacture, supply, distribution, cultivation of food-crops, prices, storage, transport, distribution, disposal, acquisition, use or consumption, collecting and disseminating information, asking to sell or withhold a stock, search or examination of premises, </a:t>
            </a:r>
            <a:r>
              <a:rPr lang="en-US" u="sng" dirty="0" smtClean="0"/>
              <a:t>any class of commercial or financial transactions relating to foodstuffs which, in the opinion of the authority making the order, are, or, if unregulated, are likely to be, detrimental to the public interest </a:t>
            </a:r>
            <a:r>
              <a:rPr lang="en-US" dirty="0" smtClean="0"/>
              <a:t> etc. of any essential commodity.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334962"/>
          </a:xfrm>
        </p:spPr>
        <p:txBody>
          <a:bodyPr>
            <a:normAutofit fontScale="90000"/>
          </a:bodyPr>
          <a:lstStyle/>
          <a:p>
            <a:pPr algn="l"/>
            <a:r>
              <a:rPr lang="en-US" sz="1800" b="1" dirty="0" smtClean="0"/>
              <a:t>Contd../-</a:t>
            </a:r>
            <a:endParaRPr lang="en-US" sz="1800" b="1" dirty="0"/>
          </a:p>
        </p:txBody>
      </p:sp>
      <p:sp>
        <p:nvSpPr>
          <p:cNvPr id="3" name="Content Placeholder 2"/>
          <p:cNvSpPr>
            <a:spLocks noGrp="1"/>
          </p:cNvSpPr>
          <p:nvPr>
            <p:ph idx="1"/>
          </p:nvPr>
        </p:nvSpPr>
        <p:spPr>
          <a:xfrm>
            <a:off x="304800" y="685800"/>
            <a:ext cx="8382000" cy="5440363"/>
          </a:xfrm>
        </p:spPr>
        <p:txBody>
          <a:bodyPr>
            <a:normAutofit/>
          </a:bodyPr>
          <a:lstStyle/>
          <a:p>
            <a:pPr marL="282575" indent="-282575" algn="just">
              <a:buFont typeface="Arial" charset="0"/>
              <a:buNone/>
              <a:defRPr/>
            </a:pPr>
            <a:endParaRPr lang="en-US" dirty="0">
              <a:ea typeface="Times New Roman" pitchFamily="18" charset="0"/>
              <a:cs typeface="Arial" pitchFamily="34" charset="0"/>
            </a:endParaRPr>
          </a:p>
          <a:p>
            <a:endParaRPr lang="en-US" dirty="0"/>
          </a:p>
        </p:txBody>
      </p:sp>
      <p:sp>
        <p:nvSpPr>
          <p:cNvPr id="4" name="Rectangle 3"/>
          <p:cNvSpPr/>
          <p:nvPr/>
        </p:nvSpPr>
        <p:spPr>
          <a:xfrm>
            <a:off x="228600" y="533400"/>
            <a:ext cx="8610600" cy="4247317"/>
          </a:xfrm>
          <a:prstGeom prst="rect">
            <a:avLst/>
          </a:prstGeom>
        </p:spPr>
        <p:txBody>
          <a:bodyPr wrap="square">
            <a:spAutoFit/>
          </a:bodyPr>
          <a:lstStyle/>
          <a:p>
            <a:pPr algn="just">
              <a:buFont typeface="Wingdings" pitchFamily="2" charset="2"/>
              <a:buChar char="v"/>
            </a:pPr>
            <a:r>
              <a:rPr lang="en-IN" sz="2700" dirty="0" smtClean="0"/>
              <a:t>The powers under the EC Act have been exercised by various Central Government Ministries/Departments, apart from the Ministry of Consumer Affairs, Food &amp; Public Distribution (Department of Consumer Affairs).</a:t>
            </a:r>
          </a:p>
          <a:p>
            <a:pPr algn="just">
              <a:buFont typeface="Wingdings" pitchFamily="2" charset="2"/>
              <a:buChar char="v"/>
            </a:pPr>
            <a:r>
              <a:rPr lang="en-IN" sz="2700" dirty="0" smtClean="0"/>
              <a:t> The powers of Central Government have been delegated to the States vide an order dated 09.06.1978 with the direction that States should use these powers.</a:t>
            </a:r>
          </a:p>
          <a:p>
            <a:pPr algn="just">
              <a:buFont typeface="Wingdings" pitchFamily="2" charset="2"/>
              <a:buChar char="v"/>
            </a:pPr>
            <a:r>
              <a:rPr lang="en-IN" sz="2700" dirty="0" smtClean="0"/>
              <a:t> Prior to notification of their decisions, States have to get approval of Central Government.</a:t>
            </a:r>
          </a:p>
          <a:p>
            <a:pPr algn="just"/>
            <a:endParaRPr lang="en-US" sz="2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pPr algn="l"/>
            <a:r>
              <a:rPr lang="en-US" sz="1800" dirty="0" smtClean="0"/>
              <a:t>Contd../-</a:t>
            </a:r>
            <a:endParaRPr lang="en-US" sz="1800" dirty="0"/>
          </a:p>
        </p:txBody>
      </p:sp>
      <p:sp>
        <p:nvSpPr>
          <p:cNvPr id="3" name="Content Placeholder 2"/>
          <p:cNvSpPr>
            <a:spLocks noGrp="1"/>
          </p:cNvSpPr>
          <p:nvPr>
            <p:ph idx="1"/>
          </p:nvPr>
        </p:nvSpPr>
        <p:spPr>
          <a:xfrm>
            <a:off x="228600" y="533400"/>
            <a:ext cx="8686800" cy="6019800"/>
          </a:xfrm>
        </p:spPr>
        <p:txBody>
          <a:bodyPr>
            <a:normAutofit/>
          </a:bodyPr>
          <a:lstStyle/>
          <a:p>
            <a:pPr marL="344488" indent="-344488" algn="just">
              <a:buFont typeface="Courier New" pitchFamily="49" charset="0"/>
              <a:buChar char="o"/>
            </a:pPr>
            <a:r>
              <a:rPr lang="en-IN" sz="2800" dirty="0" smtClean="0"/>
              <a:t>In the exercise of these powers, various Ministries/ Departments of Government of India as well as the State Governments issue/have issued control orders from time to time (as per Allocation of Business Rules),  regulating production, distribution, pricing, storage,  and other aspects  of trade and commerce in respect of the commodities declared as essential. </a:t>
            </a:r>
          </a:p>
          <a:p>
            <a:pPr marL="344488" indent="-344488" algn="just">
              <a:buFont typeface="Courier New" pitchFamily="49" charset="0"/>
              <a:buChar char="o"/>
            </a:pPr>
            <a:r>
              <a:rPr lang="en-US" sz="2800" dirty="0" smtClean="0"/>
              <a:t>These Ministries/Departments are:- Ministry of Agriculture, Ministry of Finance, Ministry of Chemical and Fertilisers, Ministry of Petroleum and Natural Gas, Ministry of Food Processing Industries, Ministry of Textiles, Ministry of Health,  Ministry of Commerce, Ministry of CA, F&amp;PD.</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pPr algn="l"/>
            <a:r>
              <a:rPr lang="en-US" sz="1800" dirty="0" smtClean="0"/>
              <a:t>Contd../-</a:t>
            </a:r>
            <a:endParaRPr lang="en-US" sz="1800" dirty="0"/>
          </a:p>
        </p:txBody>
      </p:sp>
      <p:sp>
        <p:nvSpPr>
          <p:cNvPr id="3" name="Content Placeholder 2"/>
          <p:cNvSpPr>
            <a:spLocks noGrp="1"/>
          </p:cNvSpPr>
          <p:nvPr>
            <p:ph idx="1"/>
          </p:nvPr>
        </p:nvSpPr>
        <p:spPr>
          <a:xfrm>
            <a:off x="0" y="609600"/>
            <a:ext cx="9144000" cy="6019800"/>
          </a:xfrm>
        </p:spPr>
        <p:txBody>
          <a:bodyPr>
            <a:noAutofit/>
          </a:bodyPr>
          <a:lstStyle/>
          <a:p>
            <a:pPr>
              <a:buFont typeface="Wingdings" pitchFamily="2" charset="2"/>
              <a:buChar char="Ø"/>
            </a:pPr>
            <a:r>
              <a:rPr lang="en-US" sz="2400" dirty="0" smtClean="0"/>
              <a:t> The States/UTs exercise these powers by way of notifying orders after concurrence of Central Government.</a:t>
            </a:r>
          </a:p>
          <a:p>
            <a:pPr marL="274320" algn="just"/>
            <a:r>
              <a:rPr lang="en-IN" sz="2400" dirty="0" smtClean="0"/>
              <a:t>A Conference of Chief Ministers on ‘WTO Agreement on Agricultural &amp; Food Management” was held on 21.5.2001 to deliberate on removal of restrictions on movement, stocking etc. of food and agricultural products. A committee of certain Central Ministers and Chief Ministers was constituted which recommended to removal of restrictions on trade, movement etc. of all agricultural and to continue the EC Act as umbrella  legislation for the Centre and the States to use whenever needed with a progressive dismantling of controls and restrictions.  </a:t>
            </a:r>
          </a:p>
          <a:p>
            <a:pPr>
              <a:buNone/>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pPr algn="l"/>
            <a:r>
              <a:rPr lang="en-US" sz="1800" b="1" dirty="0" smtClean="0"/>
              <a:t>Contd</a:t>
            </a:r>
            <a:r>
              <a:rPr lang="en-US" sz="1800" dirty="0" smtClean="0"/>
              <a:t>../-</a:t>
            </a:r>
            <a:endParaRPr lang="en-US" sz="1800" dirty="0"/>
          </a:p>
        </p:txBody>
      </p:sp>
      <p:sp>
        <p:nvSpPr>
          <p:cNvPr id="3" name="Content Placeholder 2"/>
          <p:cNvSpPr>
            <a:spLocks noGrp="1"/>
          </p:cNvSpPr>
          <p:nvPr>
            <p:ph idx="1"/>
          </p:nvPr>
        </p:nvSpPr>
        <p:spPr>
          <a:xfrm>
            <a:off x="0" y="609600"/>
            <a:ext cx="9144000" cy="6248400"/>
          </a:xfrm>
        </p:spPr>
        <p:txBody>
          <a:bodyPr>
            <a:normAutofit/>
          </a:bodyPr>
          <a:lstStyle/>
          <a:p>
            <a:pPr algn="just"/>
            <a:r>
              <a:rPr lang="en-IN" sz="2800" dirty="0" smtClean="0"/>
              <a:t>In pursuance of the  said decision, various control orders under the said Act pertaining to licencing, stock limits, movement restrictions have been dispensed with in respect of agricultural products vide Gazette Notifications dated 15.2.2002 and 16.6.2003.  </a:t>
            </a:r>
          </a:p>
          <a:p>
            <a:pPr algn="just"/>
            <a:r>
              <a:rPr lang="en-IN" sz="2800" dirty="0" smtClean="0"/>
              <a:t>States can impose any restrictions on the commodities specified in the above orders, like wheat/sugar/ pulses/ edible oils/ edible oilseeds/onions/potatoes/</a:t>
            </a:r>
            <a:r>
              <a:rPr lang="en-IN" sz="2800" dirty="0" err="1" smtClean="0"/>
              <a:t>khandsari</a:t>
            </a:r>
            <a:r>
              <a:rPr lang="en-IN" sz="2800" dirty="0" smtClean="0"/>
              <a:t>/    </a:t>
            </a:r>
            <a:r>
              <a:rPr lang="en-IN" sz="2800" dirty="0" err="1" smtClean="0"/>
              <a:t>gur</a:t>
            </a:r>
            <a:r>
              <a:rPr lang="en-IN" sz="2800" dirty="0" smtClean="0"/>
              <a:t>,  unless Central Government empowers the States by keeping the provisions of the order dated 2002 in abeyance, for the period intended to.</a:t>
            </a:r>
            <a:endParaRPr lang="en-US" sz="2800" dirty="0" smtClean="0"/>
          </a:p>
          <a:p>
            <a:r>
              <a:rPr lang="en-IN" sz="2800" dirty="0" smtClean="0"/>
              <a:t>In 2006, vide amendment in the schedule of the EC Act, the list of essential commodities was pruned to reduce to 7  while  ‘Cotton seeds’ was added in 2009.  </a:t>
            </a:r>
            <a:endParaRPr lang="en-US" sz="2800" dirty="0" smtClean="0"/>
          </a:p>
          <a:p>
            <a:pPr>
              <a:buFont typeface="Wingdings" pitchFamily="2" charset="2"/>
              <a:buChar char="§"/>
            </a:pP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Autofit/>
          </a:bodyPr>
          <a:lstStyle/>
          <a:p>
            <a:r>
              <a:rPr lang="en-US" sz="2800" b="1" dirty="0" smtClean="0"/>
              <a:t>SOME BASIC FEATURES OF THE E.C ACT</a:t>
            </a:r>
            <a:endParaRPr lang="en-US" sz="2800" b="1" dirty="0"/>
          </a:p>
        </p:txBody>
      </p:sp>
      <p:sp>
        <p:nvSpPr>
          <p:cNvPr id="3" name="Content Placeholder 2"/>
          <p:cNvSpPr>
            <a:spLocks noGrp="1"/>
          </p:cNvSpPr>
          <p:nvPr>
            <p:ph idx="1"/>
          </p:nvPr>
        </p:nvSpPr>
        <p:spPr>
          <a:xfrm>
            <a:off x="0" y="838200"/>
            <a:ext cx="8915400" cy="6019800"/>
          </a:xfrm>
        </p:spPr>
        <p:txBody>
          <a:bodyPr>
            <a:normAutofit lnSpcReduction="10000"/>
          </a:bodyPr>
          <a:lstStyle/>
          <a:p>
            <a:pPr algn="just">
              <a:buNone/>
            </a:pPr>
            <a:r>
              <a:rPr lang="en-US" sz="2800" dirty="0" smtClean="0"/>
              <a:t>a. Violation of an order issued under the EC Act is a criminal offence, it may be smuggling, theft, misuse, deviation of procedure, misappropriation, non-maintenance of proper records, violation of stock limits or any condition enumerated in the orders/license of State/Centre. </a:t>
            </a:r>
          </a:p>
          <a:p>
            <a:pPr algn="just">
              <a:buNone/>
            </a:pPr>
            <a:r>
              <a:rPr lang="en-US" sz="2800" dirty="0" smtClean="0"/>
              <a:t>b. The offences under the EC Act, are tried in the Court of law as per Code of Criminal Procedure, 1973.</a:t>
            </a:r>
          </a:p>
          <a:p>
            <a:pPr algn="just">
              <a:buNone/>
            </a:pPr>
            <a:r>
              <a:rPr lang="en-US" sz="2800" dirty="0" smtClean="0"/>
              <a:t>c.  At present  the offences are bailable and cognizable.</a:t>
            </a:r>
          </a:p>
          <a:p>
            <a:pPr algn="just">
              <a:buNone/>
            </a:pPr>
            <a:r>
              <a:rPr lang="en-US" sz="2800" dirty="0" smtClean="0"/>
              <a:t>d. Penalty under the EC Act may be imprisonment for a term which may extend to seven years and also fine.</a:t>
            </a:r>
          </a:p>
          <a:p>
            <a:pPr algn="just">
              <a:buNone/>
            </a:pPr>
            <a:r>
              <a:rPr lang="en-US" sz="2800" dirty="0" smtClean="0"/>
              <a:t>e. A public servant -as defined under Section 21 of the IPC, or any aggrieved person or any recognised consumer association may report an offence with facts in writing to a court.</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Autofit/>
          </a:bodyPr>
          <a:lstStyle/>
          <a:p>
            <a:pPr algn="l"/>
            <a:r>
              <a:rPr lang="en-US" sz="1800" b="1" dirty="0" smtClean="0"/>
              <a:t>Basic features contd../-</a:t>
            </a:r>
            <a:endParaRPr lang="en-US" sz="1800" b="1" dirty="0"/>
          </a:p>
        </p:txBody>
      </p:sp>
      <p:sp>
        <p:nvSpPr>
          <p:cNvPr id="3" name="Content Placeholder 2"/>
          <p:cNvSpPr>
            <a:spLocks noGrp="1"/>
          </p:cNvSpPr>
          <p:nvPr>
            <p:ph idx="1"/>
          </p:nvPr>
        </p:nvSpPr>
        <p:spPr>
          <a:xfrm>
            <a:off x="152400" y="533400"/>
            <a:ext cx="8839200" cy="6324600"/>
          </a:xfrm>
        </p:spPr>
        <p:txBody>
          <a:bodyPr>
            <a:noAutofit/>
          </a:bodyPr>
          <a:lstStyle/>
          <a:p>
            <a:pPr marL="344488" indent="-344488" algn="just">
              <a:buAutoNum type="alphaLcPeriod" startAt="6"/>
            </a:pPr>
            <a:r>
              <a:rPr lang="en-US" sz="2800" dirty="0" smtClean="0"/>
              <a:t>The Central Government u/s 12A  may order summary trial, u/s 262 to 265 of the Code,  of contravention of any order issued under E.C Act.</a:t>
            </a:r>
          </a:p>
          <a:p>
            <a:pPr marL="344488" indent="-344488" algn="just">
              <a:buAutoNum type="alphaLcPeriod" startAt="6"/>
            </a:pPr>
            <a:r>
              <a:rPr lang="en-US" sz="2800" dirty="0" smtClean="0"/>
              <a:t>Burden of proof of lawful act lies on the accused.</a:t>
            </a:r>
          </a:p>
          <a:p>
            <a:pPr marL="344488" indent="-344488" algn="just">
              <a:buAutoNum type="alphaLcPeriod" startAt="6"/>
            </a:pPr>
            <a:r>
              <a:rPr lang="en-US" sz="2800" dirty="0" smtClean="0"/>
              <a:t> Section 6 deals with confiscation of essential commodity by the concerned collector.</a:t>
            </a:r>
          </a:p>
          <a:p>
            <a:pPr marL="344488" indent="-344488" algn="just">
              <a:buAutoNum type="alphaLcPeriod" startAt="6"/>
            </a:pPr>
            <a:r>
              <a:rPr lang="en-US" sz="2800" dirty="0" smtClean="0"/>
              <a:t>Carriers like animal, vehicle, vessel or other conveyance may be confiscated.</a:t>
            </a:r>
          </a:p>
          <a:p>
            <a:pPr marL="344488" indent="-344488" algn="just">
              <a:buAutoNum type="alphaLcPeriod" startAt="6"/>
            </a:pPr>
            <a:r>
              <a:rPr lang="en-US" sz="2800" dirty="0" smtClean="0"/>
              <a:t>U/s 6A(2), the Collector may order the seized quantity to be sold at the controlled price, or where no such price is fixed, order the same to be sold by public auction.  For foodgrains order may be for distribution through FPS at the price fixed by Central Govt. or by the State Govt.</a:t>
            </a:r>
          </a:p>
          <a:p>
            <a:pPr marL="514350" indent="-514350">
              <a:buAutoNum type="alphaLcPeriod" startAt="6"/>
            </a:pPr>
            <a:endParaRPr lang="en-US" sz="2800" dirty="0" smtClean="0"/>
          </a:p>
          <a:p>
            <a:pPr marL="514350" indent="-514350">
              <a:buAutoNum type="alphaLcPeriod" startAt="6"/>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sz="3200" b="1" dirty="0" smtClean="0"/>
              <a:t>PREVENTIVE DETENTIONS</a:t>
            </a:r>
            <a:endParaRPr lang="en-US" sz="3200" b="1" dirty="0"/>
          </a:p>
        </p:txBody>
      </p:sp>
      <p:sp>
        <p:nvSpPr>
          <p:cNvPr id="3" name="Content Placeholder 2"/>
          <p:cNvSpPr>
            <a:spLocks noGrp="1"/>
          </p:cNvSpPr>
          <p:nvPr>
            <p:ph idx="1"/>
          </p:nvPr>
        </p:nvSpPr>
        <p:spPr>
          <a:xfrm>
            <a:off x="0" y="685800"/>
            <a:ext cx="8915400" cy="6172200"/>
          </a:xfrm>
        </p:spPr>
        <p:txBody>
          <a:bodyPr>
            <a:normAutofit/>
          </a:bodyPr>
          <a:lstStyle/>
          <a:p>
            <a:pPr algn="just">
              <a:buFont typeface="Wingdings" pitchFamily="2" charset="2"/>
              <a:buChar char="q"/>
            </a:pPr>
            <a:r>
              <a:rPr lang="en-US" sz="2800" dirty="0" smtClean="0"/>
              <a:t> The provisions of the EC Act were not found adequate to del effectively with malpractices like blackmarketing, hoarding, profiteering, and arrest unjustified  rise in prices of essential commodities.  </a:t>
            </a:r>
          </a:p>
          <a:p>
            <a:pPr algn="just">
              <a:buFont typeface="Wingdings" pitchFamily="2" charset="2"/>
              <a:buChar char="q"/>
            </a:pPr>
            <a:r>
              <a:rPr lang="en-US" sz="2800" dirty="0" smtClean="0"/>
              <a:t>To deal with such malpractices and to arrest unjustified rise in prices, the Prevention of Blackmarketing And Maintenance of Supplies of Essential Commodities Act, 1980 was enacted.</a:t>
            </a:r>
          </a:p>
          <a:p>
            <a:pPr algn="just">
              <a:buFont typeface="Wingdings" pitchFamily="2" charset="2"/>
              <a:buChar char="q"/>
            </a:pPr>
            <a:r>
              <a:rPr lang="en-US" sz="2800" dirty="0" smtClean="0"/>
              <a:t> The Act provides for the preventive detention of persons likely to indulge in the above mentioned malpractices.</a:t>
            </a:r>
          </a:p>
          <a:p>
            <a:pPr algn="just">
              <a:buFont typeface="Wingdings" pitchFamily="2" charset="2"/>
              <a:buChar char="q"/>
            </a:pPr>
            <a:r>
              <a:rPr lang="en-US" sz="2800" dirty="0" smtClean="0"/>
              <a:t> A person can be detained  to prevent him/her from acting in any manner prejudicial to the maintenance of supplies of commodities essential to the community.</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1422</Words>
  <Application>Microsoft Office PowerPoint</Application>
  <PresentationFormat>On-screen Show (4:3)</PresentationFormat>
  <Paragraphs>59</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PRESENTATION ON ECR&amp;E </vt:lpstr>
      <vt:lpstr>Contd../-</vt:lpstr>
      <vt:lpstr>Contd../-</vt:lpstr>
      <vt:lpstr>Contd../-</vt:lpstr>
      <vt:lpstr>Contd../-</vt:lpstr>
      <vt:lpstr>Contd../-</vt:lpstr>
      <vt:lpstr>SOME BASIC FEATURES OF THE E.C ACT</vt:lpstr>
      <vt:lpstr>Basic features contd../-</vt:lpstr>
      <vt:lpstr>PREVENTIVE DETENTIONS</vt:lpstr>
      <vt:lpstr>BASIC FEATURES OF THE PBMMSEC ACT</vt:lpstr>
      <vt:lpstr>PBMMSEC contd…./-</vt:lpstr>
      <vt:lpstr>Actions taken by Central Govt.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ECR&amp;E</dc:title>
  <dc:creator>admin</dc:creator>
  <cp:lastModifiedBy>admin</cp:lastModifiedBy>
  <cp:revision>46</cp:revision>
  <dcterms:created xsi:type="dcterms:W3CDTF">2016-06-14T03:51:56Z</dcterms:created>
  <dcterms:modified xsi:type="dcterms:W3CDTF">2016-06-14T10:55:35Z</dcterms:modified>
</cp:coreProperties>
</file>